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4"/>
  </p:sldMasterIdLst>
  <p:notesMasterIdLst>
    <p:notesMasterId r:id="rId29"/>
  </p:notesMasterIdLst>
  <p:handoutMasterIdLst>
    <p:handoutMasterId r:id="rId30"/>
  </p:handoutMasterIdLst>
  <p:sldIdLst>
    <p:sldId id="256" r:id="rId5"/>
    <p:sldId id="287" r:id="rId6"/>
    <p:sldId id="257" r:id="rId7"/>
    <p:sldId id="275" r:id="rId8"/>
    <p:sldId id="276" r:id="rId9"/>
    <p:sldId id="277" r:id="rId10"/>
    <p:sldId id="278" r:id="rId11"/>
    <p:sldId id="279" r:id="rId12"/>
    <p:sldId id="280" r:id="rId13"/>
    <p:sldId id="281" r:id="rId14"/>
    <p:sldId id="282" r:id="rId15"/>
    <p:sldId id="284" r:id="rId16"/>
    <p:sldId id="285" r:id="rId17"/>
    <p:sldId id="283" r:id="rId18"/>
    <p:sldId id="295" r:id="rId19"/>
    <p:sldId id="286" r:id="rId20"/>
    <p:sldId id="292" r:id="rId21"/>
    <p:sldId id="288" r:id="rId22"/>
    <p:sldId id="289" r:id="rId23"/>
    <p:sldId id="290" r:id="rId24"/>
    <p:sldId id="291" r:id="rId25"/>
    <p:sldId id="293" r:id="rId26"/>
    <p:sldId id="294" r:id="rId27"/>
    <p:sldId id="274" r:id="rId28"/>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01" autoAdjust="0"/>
    <p:restoredTop sz="94963" autoAdjust="0"/>
  </p:normalViewPr>
  <p:slideViewPr>
    <p:cSldViewPr>
      <p:cViewPr varScale="1">
        <p:scale>
          <a:sx n="68" d="100"/>
          <a:sy n="68" d="100"/>
        </p:scale>
        <p:origin x="64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006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9375" y="0"/>
            <a:ext cx="2976563" cy="500063"/>
          </a:xfrm>
          <a:prstGeom prst="rect">
            <a:avLst/>
          </a:prstGeom>
        </p:spPr>
        <p:txBody>
          <a:bodyPr vert="horz" lIns="91440" tIns="45720" rIns="91440" bIns="45720" rtlCol="0"/>
          <a:lstStyle>
            <a:lvl1pPr algn="r">
              <a:defRPr sz="1200"/>
            </a:lvl1pPr>
          </a:lstStyle>
          <a:p>
            <a:fld id="{8E7E9457-1B79-4ED6-96AC-5A86FB1CDD41}" type="datetimeFigureOut">
              <a:rPr lang="en-GB" smtClean="0"/>
              <a:pPr/>
              <a:t>28/10/2016</a:t>
            </a:fld>
            <a:endParaRPr lang="en-GB" dirty="0"/>
          </a:p>
        </p:txBody>
      </p:sp>
      <p:sp>
        <p:nvSpPr>
          <p:cNvPr id="4" name="Footer Placeholder 3"/>
          <p:cNvSpPr>
            <a:spLocks noGrp="1"/>
          </p:cNvSpPr>
          <p:nvPr>
            <p:ph type="ftr" sz="quarter" idx="2"/>
          </p:nvPr>
        </p:nvSpPr>
        <p:spPr>
          <a:xfrm>
            <a:off x="0" y="9493250"/>
            <a:ext cx="2976563" cy="500063"/>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9375" y="9493250"/>
            <a:ext cx="2976563" cy="500063"/>
          </a:xfrm>
          <a:prstGeom prst="rect">
            <a:avLst/>
          </a:prstGeom>
        </p:spPr>
        <p:txBody>
          <a:bodyPr vert="horz" lIns="91440" tIns="45720" rIns="91440" bIns="45720" rtlCol="0" anchor="b"/>
          <a:lstStyle>
            <a:lvl1pPr algn="r">
              <a:defRPr sz="1200"/>
            </a:lvl1pPr>
          </a:lstStyle>
          <a:p>
            <a:fld id="{00AEE700-35DA-4087-BDAB-C7751BD34DFB}" type="slidenum">
              <a:rPr lang="en-GB" smtClean="0"/>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928" cy="499745"/>
          </a:xfrm>
          <a:prstGeom prst="rect">
            <a:avLst/>
          </a:prstGeom>
        </p:spPr>
        <p:txBody>
          <a:bodyPr vert="horz" lIns="96350" tIns="48175" rIns="96350" bIns="48175" rtlCol="0"/>
          <a:lstStyle>
            <a:lvl1pPr algn="l">
              <a:defRPr sz="1300"/>
            </a:lvl1pPr>
          </a:lstStyle>
          <a:p>
            <a:endParaRPr lang="en-GB" dirty="0"/>
          </a:p>
        </p:txBody>
      </p:sp>
      <p:sp>
        <p:nvSpPr>
          <p:cNvPr id="3" name="Date Placeholder 2"/>
          <p:cNvSpPr>
            <a:spLocks noGrp="1"/>
          </p:cNvSpPr>
          <p:nvPr>
            <p:ph type="dt" idx="1"/>
          </p:nvPr>
        </p:nvSpPr>
        <p:spPr>
          <a:xfrm>
            <a:off x="3890008" y="0"/>
            <a:ext cx="2975928" cy="499745"/>
          </a:xfrm>
          <a:prstGeom prst="rect">
            <a:avLst/>
          </a:prstGeom>
        </p:spPr>
        <p:txBody>
          <a:bodyPr vert="horz" lIns="96350" tIns="48175" rIns="96350" bIns="48175" rtlCol="0"/>
          <a:lstStyle>
            <a:lvl1pPr algn="r">
              <a:defRPr sz="1300"/>
            </a:lvl1pPr>
          </a:lstStyle>
          <a:p>
            <a:fld id="{A00FA0C3-7FFB-4775-AFF2-920F7EEB5C92}" type="datetimeFigureOut">
              <a:rPr lang="en-GB" smtClean="0"/>
              <a:pPr/>
              <a:t>28/10/2016</a:t>
            </a:fld>
            <a:endParaRPr lang="en-GB" dirty="0"/>
          </a:p>
        </p:txBody>
      </p:sp>
      <p:sp>
        <p:nvSpPr>
          <p:cNvPr id="4" name="Slide Image Placeholder 3"/>
          <p:cNvSpPr>
            <a:spLocks noGrp="1" noRot="1" noChangeAspect="1"/>
          </p:cNvSpPr>
          <p:nvPr>
            <p:ph type="sldImg" idx="2"/>
          </p:nvPr>
        </p:nvSpPr>
        <p:spPr>
          <a:xfrm>
            <a:off x="935038" y="749300"/>
            <a:ext cx="4997450" cy="3748088"/>
          </a:xfrm>
          <a:prstGeom prst="rect">
            <a:avLst/>
          </a:prstGeom>
          <a:noFill/>
          <a:ln w="12700">
            <a:solidFill>
              <a:prstClr val="black"/>
            </a:solidFill>
          </a:ln>
        </p:spPr>
        <p:txBody>
          <a:bodyPr vert="horz" lIns="96350" tIns="48175" rIns="96350" bIns="48175" rtlCol="0" anchor="ctr"/>
          <a:lstStyle/>
          <a:p>
            <a:endParaRPr lang="en-GB" dirty="0"/>
          </a:p>
        </p:txBody>
      </p:sp>
      <p:sp>
        <p:nvSpPr>
          <p:cNvPr id="5" name="Notes Placeholder 4"/>
          <p:cNvSpPr>
            <a:spLocks noGrp="1"/>
          </p:cNvSpPr>
          <p:nvPr>
            <p:ph type="body" sz="quarter" idx="3"/>
          </p:nvPr>
        </p:nvSpPr>
        <p:spPr>
          <a:xfrm>
            <a:off x="686753" y="4747578"/>
            <a:ext cx="5494020" cy="4497705"/>
          </a:xfrm>
          <a:prstGeom prst="rect">
            <a:avLst/>
          </a:prstGeom>
        </p:spPr>
        <p:txBody>
          <a:bodyPr vert="horz" lIns="96350" tIns="48175" rIns="96350" bIns="4817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93420"/>
            <a:ext cx="2975928" cy="499745"/>
          </a:xfrm>
          <a:prstGeom prst="rect">
            <a:avLst/>
          </a:prstGeom>
        </p:spPr>
        <p:txBody>
          <a:bodyPr vert="horz" lIns="96350" tIns="48175" rIns="96350" bIns="48175"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90008" y="9493420"/>
            <a:ext cx="2975928" cy="499745"/>
          </a:xfrm>
          <a:prstGeom prst="rect">
            <a:avLst/>
          </a:prstGeom>
        </p:spPr>
        <p:txBody>
          <a:bodyPr vert="horz" lIns="96350" tIns="48175" rIns="96350" bIns="48175" rtlCol="0" anchor="b"/>
          <a:lstStyle>
            <a:lvl1pPr algn="r">
              <a:defRPr sz="1300"/>
            </a:lvl1pPr>
          </a:lstStyle>
          <a:p>
            <a:fld id="{9EC8BB37-829F-4217-9F0B-2138076BE7E8}" type="slidenum">
              <a:rPr lang="en-GB" smtClean="0"/>
              <a:pPr/>
              <a:t>‹#›</a:t>
            </a:fld>
            <a:endParaRPr lang="en-GB" dirty="0"/>
          </a:p>
        </p:txBody>
      </p:sp>
    </p:spTree>
    <p:extLst>
      <p:ext uri="{BB962C8B-B14F-4D97-AF65-F5344CB8AC3E}">
        <p14:creationId xmlns:p14="http://schemas.microsoft.com/office/powerpoint/2010/main" val="4251244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10/28/2016</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10/28/2016</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10/28/2016</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10/28/2016</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dirty="0"/>
          </a:p>
        </p:txBody>
      </p:sp>
      <p:pic>
        <p:nvPicPr>
          <p:cNvPr id="7" name="Picture 2" descr="Z:\Current Clients\Trevor Drury\Docs\MDlogosquar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10/28/2016</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10/28/2016</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10/28/2016</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10/28/2016</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10/28/2016</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10/28/2016</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10/28/2016</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eaLnBrk="1" latinLnBrk="0" hangingPunct="1"/>
            <a:fld id="{E6F9B8CD-342D-4579-98EC-A8FD6B7370E1}" type="datetimeFigureOut">
              <a:rPr lang="en-US" smtClean="0"/>
              <a:pPr algn="r" eaLnBrk="1" latinLnBrk="0" hangingPunct="1"/>
              <a:t>10/28/2016</a:t>
            </a:fld>
            <a:endParaRPr lang="en-US" dirty="0">
              <a:solidFill>
                <a:schemeClr val="tx2"/>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eaLnBrk="1" latinLnBrk="0" hangingPunct="1"/>
            <a:endParaRPr kumimoji="0" lang="en-US" dirty="0">
              <a:solidFill>
                <a:schemeClr val="tx2"/>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260648"/>
            <a:ext cx="6192688" cy="5112568"/>
          </a:xfrm>
        </p:spPr>
        <p:txBody>
          <a:bodyPr>
            <a:normAutofit fontScale="90000"/>
          </a:bodyPr>
          <a:lstStyle/>
          <a:p>
            <a:pPr algn="l"/>
            <a:r>
              <a:rPr lang="en-GB" sz="2400" b="1" dirty="0">
                <a:solidFill>
                  <a:schemeClr val="accent2">
                    <a:lumMod val="75000"/>
                  </a:schemeClr>
                </a:solidFill>
                <a:cs typeface="Arial" panose="020B0604020202020204" pitchFamily="34" charset="0"/>
              </a:rPr>
              <a:t>          </a:t>
            </a:r>
            <a:br>
              <a:rPr lang="en-GB" sz="2400" b="1" dirty="0">
                <a:solidFill>
                  <a:schemeClr val="accent2">
                    <a:lumMod val="75000"/>
                  </a:schemeClr>
                </a:solidFill>
                <a:cs typeface="Arial" panose="020B0604020202020204" pitchFamily="34" charset="0"/>
              </a:rPr>
            </a:br>
            <a:br>
              <a:rPr lang="en-GB" sz="2400" b="1" dirty="0">
                <a:solidFill>
                  <a:schemeClr val="accent2">
                    <a:lumMod val="75000"/>
                  </a:schemeClr>
                </a:solidFill>
                <a:cs typeface="Arial" panose="020B0604020202020204" pitchFamily="34" charset="0"/>
              </a:rPr>
            </a:br>
            <a:r>
              <a:rPr lang="en-GB" sz="2400" b="1" dirty="0">
                <a:solidFill>
                  <a:schemeClr val="accent2">
                    <a:lumMod val="75000"/>
                  </a:schemeClr>
                </a:solidFill>
                <a:cs typeface="Arial" panose="020B0604020202020204" pitchFamily="34" charset="0"/>
              </a:rPr>
              <a:t>  </a:t>
            </a:r>
            <a:br>
              <a:rPr lang="en-GB" sz="2700" b="1" dirty="0">
                <a:solidFill>
                  <a:srgbClr val="FF0000"/>
                </a:solidFill>
                <a:cs typeface="Arial" panose="020B0604020202020204" pitchFamily="34" charset="0"/>
              </a:rPr>
            </a:br>
            <a:br>
              <a:rPr lang="en-GB" sz="2000" b="1" dirty="0">
                <a:solidFill>
                  <a:srgbClr val="FF0000"/>
                </a:solidFill>
                <a:cs typeface="Arial" panose="020B0604020202020204" pitchFamily="34" charset="0"/>
              </a:rPr>
            </a:br>
            <a:br>
              <a:rPr lang="en-GB" sz="4000" b="0" dirty="0">
                <a:solidFill>
                  <a:schemeClr val="tx1"/>
                </a:solidFill>
                <a:latin typeface="Arial" panose="020B0604020202020204" pitchFamily="34" charset="0"/>
                <a:cs typeface="Arial" panose="020B0604020202020204" pitchFamily="34" charset="0"/>
              </a:rPr>
            </a:br>
            <a:r>
              <a:rPr lang="en-GB" sz="3100" b="1" dirty="0">
                <a:solidFill>
                  <a:schemeClr val="accent2">
                    <a:lumMod val="75000"/>
                  </a:schemeClr>
                </a:solidFill>
                <a:latin typeface="+mn-lt"/>
                <a:cs typeface="Arial" panose="020B0604020202020204" pitchFamily="34" charset="0"/>
              </a:rPr>
              <a:t>THE CONSTRUCTION ACT AND ADJUDICATION – AVOIDING THE PITFALLS</a:t>
            </a:r>
            <a:br>
              <a:rPr lang="en-GB" sz="4000" b="1" dirty="0">
                <a:solidFill>
                  <a:schemeClr val="tx1"/>
                </a:solidFill>
                <a:latin typeface="Arial" panose="020B0604020202020204" pitchFamily="34" charset="0"/>
                <a:cs typeface="Arial" panose="020B0604020202020204" pitchFamily="34" charset="0"/>
              </a:rPr>
            </a:br>
            <a:br>
              <a:rPr lang="en-GB" sz="4000" b="0" dirty="0">
                <a:solidFill>
                  <a:schemeClr val="tx1"/>
                </a:solidFill>
                <a:latin typeface="Arial" panose="020B0604020202020204" pitchFamily="34" charset="0"/>
                <a:cs typeface="Arial" panose="020B0604020202020204" pitchFamily="34" charset="0"/>
              </a:rPr>
            </a:br>
            <a:br>
              <a:rPr lang="en-GB" sz="4000" dirty="0">
                <a:latin typeface="Arial" panose="020B0604020202020204" pitchFamily="34" charset="0"/>
                <a:cs typeface="Arial" panose="020B0604020202020204" pitchFamily="34" charset="0"/>
              </a:rPr>
            </a:br>
            <a:r>
              <a:rPr lang="en-GB" sz="2000" b="1" dirty="0">
                <a:solidFill>
                  <a:schemeClr val="accent2">
                    <a:lumMod val="75000"/>
                  </a:schemeClr>
                </a:solidFill>
                <a:cs typeface="Arial" panose="020B0604020202020204" pitchFamily="34" charset="0"/>
              </a:rPr>
              <a:t>Trevor Drury</a:t>
            </a:r>
            <a:br>
              <a:rPr lang="en-GB" sz="2000" b="1" dirty="0">
                <a:solidFill>
                  <a:schemeClr val="tx1"/>
                </a:solidFill>
                <a:cs typeface="Arial" panose="020B0604020202020204" pitchFamily="34" charset="0"/>
              </a:rPr>
            </a:br>
            <a:r>
              <a:rPr lang="en-GB" sz="2000" dirty="0">
                <a:cs typeface="Arial" panose="020B0604020202020204" pitchFamily="34" charset="0"/>
              </a:rPr>
              <a:t>Managing Director</a:t>
            </a:r>
            <a:br>
              <a:rPr lang="en-GB" sz="2000" dirty="0">
                <a:cs typeface="Arial" panose="020B0604020202020204" pitchFamily="34" charset="0"/>
              </a:rPr>
            </a:br>
            <a:r>
              <a:rPr lang="en-GB" sz="2000" b="1" dirty="0">
                <a:solidFill>
                  <a:schemeClr val="accent2">
                    <a:lumMod val="75000"/>
                  </a:schemeClr>
                </a:solidFill>
                <a:cs typeface="Arial" panose="020B0604020202020204" pitchFamily="34" charset="0"/>
              </a:rPr>
              <a:t>Morecraft Drury</a:t>
            </a:r>
            <a:br>
              <a:rPr lang="en-GB" sz="2000" b="1" dirty="0">
                <a:solidFill>
                  <a:schemeClr val="accent2">
                    <a:lumMod val="75000"/>
                  </a:schemeClr>
                </a:solidFill>
                <a:cs typeface="Arial" panose="020B0604020202020204" pitchFamily="34" charset="0"/>
              </a:rPr>
            </a:br>
            <a:r>
              <a:rPr lang="en-GB" sz="1800" dirty="0">
                <a:cs typeface="Arial" panose="020B0604020202020204" pitchFamily="34" charset="0"/>
              </a:rPr>
              <a:t>020 7769 6781</a:t>
            </a:r>
            <a:br>
              <a:rPr lang="en-GB" sz="1800" dirty="0">
                <a:cs typeface="Arial" panose="020B0604020202020204" pitchFamily="34" charset="0"/>
              </a:rPr>
            </a:br>
            <a:r>
              <a:rPr lang="en-GB" sz="1800" dirty="0">
                <a:cs typeface="Arial" panose="020B0604020202020204" pitchFamily="34" charset="0"/>
              </a:rPr>
              <a:t>trevor.drury@morecraft-drury.com</a:t>
            </a:r>
            <a:br>
              <a:rPr lang="en-GB" sz="2000" b="0" dirty="0">
                <a:solidFill>
                  <a:schemeClr val="tx1"/>
                </a:solidFill>
                <a:latin typeface="Arial" panose="020B0604020202020204" pitchFamily="34" charset="0"/>
                <a:cs typeface="Arial" panose="020B0604020202020204" pitchFamily="34" charset="0"/>
              </a:rPr>
            </a:br>
            <a:endParaRPr lang="en-GB" sz="4000" b="0" dirty="0">
              <a:solidFill>
                <a:schemeClr val="tx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1560" y="5733256"/>
            <a:ext cx="2088232" cy="648072"/>
          </a:xfrm>
        </p:spPr>
        <p:txBody>
          <a:bodyPr>
            <a:normAutofit/>
          </a:bodyPr>
          <a:lstStyle/>
          <a:p>
            <a:endParaRPr lang="en-GB" sz="2000" dirty="0">
              <a:cs typeface="Arial" panose="020B0604020202020204" pitchFamily="34" charset="0"/>
            </a:endParaRPr>
          </a:p>
        </p:txBody>
      </p:sp>
      <p:pic>
        <p:nvPicPr>
          <p:cNvPr id="1026" name="Picture 2" descr="Z:\Current Clients\Trevor Drury\Docs\MDlogo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5373216"/>
            <a:ext cx="1656184" cy="1271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075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Failure to issue Payment/payless notices</a:t>
            </a:r>
          </a:p>
          <a:p>
            <a:pPr marL="0" indent="0">
              <a:buNone/>
            </a:pPr>
            <a:endParaRPr lang="en-GB" sz="2400" dirty="0">
              <a:solidFill>
                <a:schemeClr val="accent2">
                  <a:lumMod val="75000"/>
                </a:schemeClr>
              </a:solidFill>
            </a:endParaRPr>
          </a:p>
          <a:p>
            <a:pPr marL="457200" lvl="1" indent="0">
              <a:buNone/>
            </a:pPr>
            <a:r>
              <a:rPr lang="en-GB" sz="2000" u="sng" dirty="0"/>
              <a:t>Galliford Try v Estura</a:t>
            </a:r>
          </a:p>
          <a:p>
            <a:pPr lvl="1"/>
            <a:r>
              <a:rPr lang="en-GB" sz="2000" dirty="0"/>
              <a:t>Concerned IA 60 "Indicative Final Account and Valuation Summary“ for £12.66m, £5m greater than the contract sum</a:t>
            </a:r>
          </a:p>
          <a:p>
            <a:pPr lvl="1"/>
            <a:r>
              <a:rPr lang="en-GB" sz="2000" dirty="0"/>
              <a:t>No payment or payless notice given</a:t>
            </a:r>
          </a:p>
          <a:p>
            <a:pPr lvl="1"/>
            <a:r>
              <a:rPr lang="en-GB" sz="2000" dirty="0"/>
              <a:t>Galliford’s application was for circa £4m and the adjudicator awarded in full</a:t>
            </a:r>
          </a:p>
          <a:p>
            <a:pPr lvl="1"/>
            <a:r>
              <a:rPr lang="en-GB" sz="2000" dirty="0"/>
              <a:t>At summary judgement the judge, due to Estura’s inability to pay £4m, and that this was near the final account, considered that there would be no incentive on GT to complete the works and submit a final account. He awarded a stay of part of the amount and awarded £1.5m</a:t>
            </a:r>
          </a:p>
          <a:p>
            <a:pPr lvl="1"/>
            <a:endParaRPr lang="en-GB" sz="2000" dirty="0"/>
          </a:p>
          <a:p>
            <a:pPr lvl="1"/>
            <a:endParaRPr lang="en-GB" sz="2000" dirty="0">
              <a:solidFill>
                <a:schemeClr val="accent2">
                  <a:lumMod val="75000"/>
                </a:schemeClr>
              </a:solidFill>
            </a:endParaRPr>
          </a:p>
          <a:p>
            <a:endParaRPr lang="en-GB" sz="2400" dirty="0">
              <a:solidFill>
                <a:schemeClr val="accent2">
                  <a:lumMod val="75000"/>
                </a:schemeClr>
              </a:solidFill>
            </a:endParaRPr>
          </a:p>
          <a:p>
            <a:pPr marL="0" indent="0">
              <a:buNone/>
            </a:pPr>
            <a:endParaRPr lang="en-GB" sz="2400" dirty="0">
              <a:solidFill>
                <a:schemeClr val="accent2">
                  <a:lumMod val="75000"/>
                </a:schemeClr>
              </a:solidFill>
            </a:endParaRPr>
          </a:p>
        </p:txBody>
      </p:sp>
    </p:spTree>
    <p:extLst>
      <p:ext uri="{BB962C8B-B14F-4D97-AF65-F5344CB8AC3E}">
        <p14:creationId xmlns:p14="http://schemas.microsoft.com/office/powerpoint/2010/main" val="884539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Failure to issue payment/payless notice – Final accounts</a:t>
            </a:r>
          </a:p>
          <a:p>
            <a:pPr marL="0" indent="0">
              <a:buNone/>
            </a:pPr>
            <a:endParaRPr lang="en-GB" sz="2400" dirty="0">
              <a:solidFill>
                <a:schemeClr val="accent2">
                  <a:lumMod val="75000"/>
                </a:schemeClr>
              </a:solidFill>
            </a:endParaRPr>
          </a:p>
          <a:p>
            <a:pPr marL="457200" lvl="1" indent="0">
              <a:buNone/>
            </a:pPr>
            <a:r>
              <a:rPr lang="en-GB" sz="2000" u="sng" dirty="0"/>
              <a:t>Harding v Paice</a:t>
            </a:r>
          </a:p>
          <a:p>
            <a:pPr lvl="1"/>
            <a:r>
              <a:rPr lang="en-GB" sz="2000" dirty="0"/>
              <a:t>Failure to issue a compliant payless notice in that it did not set out the basis of calculation</a:t>
            </a:r>
          </a:p>
          <a:p>
            <a:pPr lvl="1"/>
            <a:r>
              <a:rPr lang="en-GB" sz="2000" dirty="0"/>
              <a:t>Adjudicator awarded the contractor £398K plus VAT (3</a:t>
            </a:r>
            <a:r>
              <a:rPr lang="en-GB" sz="2000" baseline="30000" dirty="0"/>
              <a:t>rd</a:t>
            </a:r>
            <a:r>
              <a:rPr lang="en-GB" sz="2000" dirty="0"/>
              <a:t> adjudication)</a:t>
            </a:r>
          </a:p>
          <a:p>
            <a:pPr lvl="1"/>
            <a:r>
              <a:rPr lang="en-GB" sz="2000" dirty="0"/>
              <a:t>Paice issued another 4</a:t>
            </a:r>
            <a:r>
              <a:rPr lang="en-GB" sz="2000" baseline="30000" dirty="0"/>
              <a:t>th</a:t>
            </a:r>
            <a:r>
              <a:rPr lang="en-GB" sz="2000" dirty="0"/>
              <a:t> adjudication for the proper valuation of the final account.</a:t>
            </a:r>
          </a:p>
          <a:p>
            <a:pPr lvl="1"/>
            <a:r>
              <a:rPr lang="en-GB" sz="2000" dirty="0"/>
              <a:t>Harding sought an injunction to stop 4</a:t>
            </a:r>
            <a:r>
              <a:rPr lang="en-GB" sz="2000" baseline="30000" dirty="0"/>
              <a:t>th</a:t>
            </a:r>
            <a:r>
              <a:rPr lang="en-GB" sz="2000" dirty="0"/>
              <a:t> adjudication</a:t>
            </a:r>
          </a:p>
          <a:p>
            <a:pPr lvl="1"/>
            <a:r>
              <a:rPr lang="en-GB" sz="2000" dirty="0"/>
              <a:t>Judge dismissed application for injunction as the JCT IFC  required payment of the “amount properly due to the contractor” but payment to be made of the decision in adjudication no.3</a:t>
            </a:r>
          </a:p>
          <a:p>
            <a:pPr lvl="1"/>
            <a:endParaRPr lang="en-GB" sz="2000" dirty="0">
              <a:solidFill>
                <a:schemeClr val="accent2">
                  <a:lumMod val="75000"/>
                </a:schemeClr>
              </a:solidFill>
            </a:endParaRPr>
          </a:p>
          <a:p>
            <a:pPr marL="457200" lvl="1" indent="0">
              <a:buNone/>
            </a:pPr>
            <a:endParaRPr lang="en-GB" sz="2000" dirty="0">
              <a:solidFill>
                <a:schemeClr val="accent2">
                  <a:lumMod val="75000"/>
                </a:schemeClr>
              </a:solidFill>
            </a:endParaRPr>
          </a:p>
        </p:txBody>
      </p:sp>
    </p:spTree>
    <p:extLst>
      <p:ext uri="{BB962C8B-B14F-4D97-AF65-F5344CB8AC3E}">
        <p14:creationId xmlns:p14="http://schemas.microsoft.com/office/powerpoint/2010/main" val="2207720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fontScale="92500" lnSpcReduction="20000"/>
          </a:bodyPr>
          <a:lstStyle/>
          <a:p>
            <a:r>
              <a:rPr lang="en-GB" sz="2400" dirty="0">
                <a:solidFill>
                  <a:schemeClr val="accent2">
                    <a:lumMod val="75000"/>
                  </a:schemeClr>
                </a:solidFill>
              </a:rPr>
              <a:t>The timing of Applications for Payment</a:t>
            </a:r>
          </a:p>
          <a:p>
            <a:pPr marL="0" indent="0">
              <a:buNone/>
            </a:pPr>
            <a:endParaRPr lang="en-GB" sz="2400" dirty="0">
              <a:solidFill>
                <a:schemeClr val="accent2">
                  <a:lumMod val="75000"/>
                </a:schemeClr>
              </a:solidFill>
            </a:endParaRPr>
          </a:p>
          <a:p>
            <a:pPr marL="457200" lvl="1" indent="0">
              <a:buNone/>
            </a:pPr>
            <a:r>
              <a:rPr lang="en-GB" sz="2400" u="sng" dirty="0"/>
              <a:t>Leeds City Council v Waco</a:t>
            </a:r>
          </a:p>
          <a:p>
            <a:pPr lvl="1"/>
            <a:r>
              <a:rPr lang="en-GB" sz="2400" dirty="0"/>
              <a:t>There are dates stipulated in the contract when applications for interim payment should be submitted</a:t>
            </a:r>
          </a:p>
          <a:p>
            <a:pPr lvl="1"/>
            <a:r>
              <a:rPr lang="en-GB" sz="2400" dirty="0"/>
              <a:t>Applications for payment will not be permitted outside of those dates </a:t>
            </a:r>
          </a:p>
          <a:p>
            <a:pPr lvl="1"/>
            <a:r>
              <a:rPr lang="en-GB" sz="2400" dirty="0"/>
              <a:t>In the above case applications for payment were issued too early</a:t>
            </a:r>
          </a:p>
          <a:p>
            <a:pPr lvl="1"/>
            <a:r>
              <a:rPr lang="en-GB" sz="2400" dirty="0"/>
              <a:t>There was a course of dealing where applications for payment were accepted 3-5 days late but not early!</a:t>
            </a:r>
          </a:p>
          <a:p>
            <a:pPr lvl="1"/>
            <a:endParaRPr lang="en-GB" sz="2400" dirty="0"/>
          </a:p>
          <a:p>
            <a:pPr lvl="1"/>
            <a:r>
              <a:rPr lang="en-GB" sz="2400" dirty="0">
                <a:solidFill>
                  <a:schemeClr val="accent2">
                    <a:lumMod val="75000"/>
                  </a:schemeClr>
                </a:solidFill>
              </a:rPr>
              <a:t>The message here is make sure you comply with the contract dates for submitting applications for interim payment</a:t>
            </a:r>
          </a:p>
        </p:txBody>
      </p:sp>
    </p:spTree>
    <p:extLst>
      <p:ext uri="{BB962C8B-B14F-4D97-AF65-F5344CB8AC3E}">
        <p14:creationId xmlns:p14="http://schemas.microsoft.com/office/powerpoint/2010/main" val="553077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The Timing of Applications for payment</a:t>
            </a:r>
          </a:p>
          <a:p>
            <a:pPr marL="0" indent="0">
              <a:buNone/>
            </a:pPr>
            <a:endParaRPr lang="en-GB" sz="2400" dirty="0">
              <a:solidFill>
                <a:schemeClr val="accent2">
                  <a:lumMod val="75000"/>
                </a:schemeClr>
              </a:solidFill>
            </a:endParaRPr>
          </a:p>
          <a:p>
            <a:pPr lvl="1"/>
            <a:r>
              <a:rPr lang="en-GB" sz="2000" dirty="0"/>
              <a:t>This was also an issue in Henia v Beck as the application was issued 6 days late for April but did not qualify as an early May application.</a:t>
            </a:r>
          </a:p>
          <a:p>
            <a:pPr lvl="1"/>
            <a:r>
              <a:rPr lang="en-GB" sz="2000" dirty="0"/>
              <a:t>The CA issued an interim payment certificate </a:t>
            </a:r>
          </a:p>
          <a:p>
            <a:pPr lvl="1"/>
            <a:r>
              <a:rPr lang="en-GB" sz="2000" dirty="0"/>
              <a:t>The Employer issued a payless notice valuing the certificate at zero for its claim for LD’s which the judge considered valid</a:t>
            </a:r>
          </a:p>
          <a:p>
            <a:pPr lvl="1"/>
            <a:r>
              <a:rPr lang="en-GB" sz="2000" dirty="0"/>
              <a:t>The fact that the CA had not provided a decision on an EOT did not prevent the Employer deducting LDs</a:t>
            </a:r>
          </a:p>
          <a:p>
            <a:pPr lvl="1"/>
            <a:endParaRPr lang="en-GB" sz="2000" dirty="0">
              <a:solidFill>
                <a:schemeClr val="accent2">
                  <a:lumMod val="75000"/>
                </a:schemeClr>
              </a:solidFill>
            </a:endParaRPr>
          </a:p>
          <a:p>
            <a:pPr lvl="1"/>
            <a:endParaRPr lang="en-GB" sz="2000" dirty="0">
              <a:solidFill>
                <a:schemeClr val="accent2">
                  <a:lumMod val="75000"/>
                </a:schemeClr>
              </a:solidFill>
            </a:endParaRPr>
          </a:p>
          <a:p>
            <a:pPr marL="0" indent="0">
              <a:buNone/>
            </a:pPr>
            <a:r>
              <a:rPr lang="en-GB" sz="2400" dirty="0">
                <a:solidFill>
                  <a:schemeClr val="accent2">
                    <a:lumMod val="75000"/>
                  </a:schemeClr>
                </a:solidFill>
              </a:rPr>
              <a:t>	</a:t>
            </a:r>
          </a:p>
        </p:txBody>
      </p:sp>
    </p:spTree>
    <p:extLst>
      <p:ext uri="{BB962C8B-B14F-4D97-AF65-F5344CB8AC3E}">
        <p14:creationId xmlns:p14="http://schemas.microsoft.com/office/powerpoint/2010/main" val="455143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Payment Notices – Lessons learned</a:t>
            </a:r>
          </a:p>
          <a:p>
            <a:pPr marL="0" indent="0">
              <a:buNone/>
            </a:pPr>
            <a:endParaRPr lang="en-GB" sz="2400" dirty="0">
              <a:solidFill>
                <a:schemeClr val="accent2">
                  <a:lumMod val="75000"/>
                </a:schemeClr>
              </a:solidFill>
            </a:endParaRPr>
          </a:p>
          <a:p>
            <a:pPr lvl="1"/>
            <a:r>
              <a:rPr lang="en-GB" sz="2000" dirty="0"/>
              <a:t>Ensure that you or the specified person issue the notice.</a:t>
            </a:r>
          </a:p>
          <a:p>
            <a:pPr marL="457200" lvl="1" indent="0">
              <a:buNone/>
            </a:pPr>
            <a:endParaRPr lang="en-GB" sz="2000" dirty="0"/>
          </a:p>
          <a:p>
            <a:pPr lvl="1"/>
            <a:r>
              <a:rPr lang="en-GB" sz="2000" dirty="0"/>
              <a:t>Applications for interim payment must be unambiguous and communicate that it is an interim application, the due date it refers to, and set out the notified sum</a:t>
            </a:r>
          </a:p>
          <a:p>
            <a:pPr marL="457200" lvl="1" indent="0">
              <a:buNone/>
            </a:pPr>
            <a:endParaRPr lang="en-GB" sz="2000" dirty="0"/>
          </a:p>
          <a:p>
            <a:pPr lvl="1"/>
            <a:r>
              <a:rPr lang="en-GB" sz="2000" dirty="0"/>
              <a:t>Issue within the time stipulated in the contract or Scheme</a:t>
            </a:r>
          </a:p>
          <a:p>
            <a:pPr marL="457200" lvl="1" indent="0">
              <a:buNone/>
            </a:pPr>
            <a:endParaRPr lang="en-GB" sz="2000" dirty="0"/>
          </a:p>
          <a:p>
            <a:pPr lvl="1"/>
            <a:r>
              <a:rPr lang="en-GB" sz="2000" dirty="0"/>
              <a:t>Ensure that the notice sets out the basis of calculation</a:t>
            </a:r>
          </a:p>
          <a:p>
            <a:pPr lvl="1"/>
            <a:endParaRPr lang="en-GB" sz="2000" dirty="0">
              <a:solidFill>
                <a:schemeClr val="accent2">
                  <a:lumMod val="75000"/>
                </a:schemeClr>
              </a:solidFill>
            </a:endParaRPr>
          </a:p>
        </p:txBody>
      </p:sp>
    </p:spTree>
    <p:extLst>
      <p:ext uri="{BB962C8B-B14F-4D97-AF65-F5344CB8AC3E}">
        <p14:creationId xmlns:p14="http://schemas.microsoft.com/office/powerpoint/2010/main" val="3499334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pPr lvl="1"/>
            <a:endParaRPr lang="en-GB" sz="2000" dirty="0"/>
          </a:p>
          <a:p>
            <a:pPr lvl="1"/>
            <a:r>
              <a:rPr lang="en-GB" sz="2000" dirty="0"/>
              <a:t>If you are the payee and an application for payment has not already been issued, make sure you issue a s110B notice </a:t>
            </a:r>
          </a:p>
          <a:p>
            <a:pPr marL="457200" lvl="1" indent="0">
              <a:buNone/>
            </a:pPr>
            <a:endParaRPr lang="en-GB" sz="2000" dirty="0"/>
          </a:p>
          <a:p>
            <a:pPr lvl="1"/>
            <a:r>
              <a:rPr lang="en-GB" sz="2000" dirty="0"/>
              <a:t>Ensure any payless notice is issued within time and again sets out the basis of calculation</a:t>
            </a:r>
          </a:p>
          <a:p>
            <a:pPr marL="457200" lvl="1" indent="0">
              <a:buNone/>
            </a:pPr>
            <a:endParaRPr lang="en-GB" sz="2000" dirty="0"/>
          </a:p>
          <a:p>
            <a:pPr lvl="1"/>
            <a:r>
              <a:rPr lang="en-GB" sz="2000" dirty="0"/>
              <a:t>The courts will treat interim applications differently to final accounts (Kilker Projects Ltd v Purton[2016] (14 October)</a:t>
            </a:r>
          </a:p>
          <a:p>
            <a:pPr marL="457200" lvl="1" indent="0">
              <a:buNone/>
            </a:pPr>
            <a:endParaRPr lang="en-GB" sz="2000" dirty="0"/>
          </a:p>
          <a:p>
            <a:pPr lvl="1"/>
            <a:r>
              <a:rPr lang="en-GB" sz="2000" dirty="0"/>
              <a:t>An Employer can challenge a CA certificate by issuing a payless notice</a:t>
            </a:r>
          </a:p>
          <a:p>
            <a:endParaRPr lang="en-GB" sz="2400" dirty="0"/>
          </a:p>
        </p:txBody>
      </p:sp>
    </p:spTree>
    <p:extLst>
      <p:ext uri="{BB962C8B-B14F-4D97-AF65-F5344CB8AC3E}">
        <p14:creationId xmlns:p14="http://schemas.microsoft.com/office/powerpoint/2010/main" val="1841512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lnSpcReduction="10000"/>
          </a:bodyPr>
          <a:lstStyle/>
          <a:p>
            <a:r>
              <a:rPr lang="en-GB" sz="2400" dirty="0">
                <a:solidFill>
                  <a:schemeClr val="accent2">
                    <a:lumMod val="75000"/>
                  </a:schemeClr>
                </a:solidFill>
              </a:rPr>
              <a:t>Payment Schedules – be careful!</a:t>
            </a:r>
          </a:p>
          <a:p>
            <a:pPr marL="0" indent="0">
              <a:buNone/>
            </a:pPr>
            <a:endParaRPr lang="en-GB" sz="2400" dirty="0">
              <a:solidFill>
                <a:schemeClr val="accent2">
                  <a:lumMod val="75000"/>
                </a:schemeClr>
              </a:solidFill>
            </a:endParaRPr>
          </a:p>
          <a:p>
            <a:pPr lvl="1"/>
            <a:r>
              <a:rPr lang="en-GB" sz="2000" dirty="0"/>
              <a:t>Due to the complex provisions of the HGCRA contracts, the parties often include a payment schedule setting out dates for submission of applications for payment, due dates, date for the issue of the payment notice, payless notice and final date for payment.</a:t>
            </a:r>
          </a:p>
          <a:p>
            <a:pPr marL="457200" lvl="1" indent="0">
              <a:buNone/>
            </a:pPr>
            <a:endParaRPr lang="en-GB" sz="2000" dirty="0"/>
          </a:p>
          <a:p>
            <a:pPr lvl="1"/>
            <a:r>
              <a:rPr lang="en-GB" sz="2000" dirty="0"/>
              <a:t>This is good if it aids communication however; ensure that the schedule allows for project overruns ( Grove Developments v Balfour Beatty)</a:t>
            </a:r>
          </a:p>
          <a:p>
            <a:pPr marL="457200" lvl="1" indent="0">
              <a:buNone/>
            </a:pPr>
            <a:endParaRPr lang="en-GB" sz="2000" dirty="0"/>
          </a:p>
          <a:p>
            <a:pPr lvl="1"/>
            <a:r>
              <a:rPr lang="en-GB" sz="2000" dirty="0"/>
              <a:t>Ensure that the correct dates are set out in the schedule. The courts will correct any obvious errors where there has been a departure from the regular monthly cycle ( Bouygues v Febrey Structures) </a:t>
            </a:r>
            <a:endParaRPr lang="en-GB" sz="2000" dirty="0">
              <a:solidFill>
                <a:schemeClr val="accent2">
                  <a:lumMod val="75000"/>
                </a:schemeClr>
              </a:solidFill>
            </a:endParaRPr>
          </a:p>
        </p:txBody>
      </p:sp>
    </p:spTree>
    <p:extLst>
      <p:ext uri="{BB962C8B-B14F-4D97-AF65-F5344CB8AC3E}">
        <p14:creationId xmlns:p14="http://schemas.microsoft.com/office/powerpoint/2010/main" val="495991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Suspension – s112</a:t>
            </a:r>
          </a:p>
          <a:p>
            <a:pPr marL="0" indent="0">
              <a:buNone/>
            </a:pPr>
            <a:endParaRPr lang="en-GB" sz="2400" dirty="0">
              <a:solidFill>
                <a:schemeClr val="accent2">
                  <a:lumMod val="75000"/>
                </a:schemeClr>
              </a:solidFill>
            </a:endParaRPr>
          </a:p>
          <a:p>
            <a:pPr lvl="1"/>
            <a:r>
              <a:rPr lang="en-GB" sz="2000" dirty="0"/>
              <a:t>At least 7 days notice must be given of the intention to suspend performance stating the ground or grounds for suspension</a:t>
            </a:r>
          </a:p>
          <a:p>
            <a:pPr marL="457200" lvl="1" indent="0">
              <a:buNone/>
            </a:pPr>
            <a:endParaRPr lang="en-GB" sz="2000" dirty="0"/>
          </a:p>
          <a:p>
            <a:pPr lvl="1"/>
            <a:r>
              <a:rPr lang="en-GB" sz="2000" dirty="0"/>
              <a:t>The right to suspend ceases on payment </a:t>
            </a:r>
            <a:r>
              <a:rPr lang="en-GB" sz="2000" u="sng" dirty="0"/>
              <a:t>in full</a:t>
            </a:r>
            <a:r>
              <a:rPr lang="en-GB" sz="2000" dirty="0"/>
              <a:t> of the amount due</a:t>
            </a:r>
          </a:p>
          <a:p>
            <a:pPr marL="457200" lvl="1" indent="0">
              <a:buNone/>
            </a:pPr>
            <a:endParaRPr lang="en-GB" sz="2000" dirty="0"/>
          </a:p>
          <a:p>
            <a:pPr lvl="1"/>
            <a:r>
              <a:rPr lang="en-GB" sz="2000" dirty="0"/>
              <a:t>Ensure that the notice is not given prematurely and that the formalities required for the notice are complied with</a:t>
            </a:r>
          </a:p>
          <a:p>
            <a:pPr marL="457200" lvl="1" indent="0">
              <a:buNone/>
            </a:pPr>
            <a:endParaRPr lang="en-GB" sz="2000" dirty="0"/>
          </a:p>
          <a:p>
            <a:pPr lvl="1"/>
            <a:r>
              <a:rPr lang="en-GB" sz="2000" dirty="0"/>
              <a:t>Failure to do so could result in a repudiatory breach of contract</a:t>
            </a:r>
          </a:p>
        </p:txBody>
      </p:sp>
    </p:spTree>
    <p:extLst>
      <p:ext uri="{BB962C8B-B14F-4D97-AF65-F5344CB8AC3E}">
        <p14:creationId xmlns:p14="http://schemas.microsoft.com/office/powerpoint/2010/main" val="3229084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Settlement Agreements</a:t>
            </a:r>
          </a:p>
          <a:p>
            <a:pPr marL="0" indent="0">
              <a:buNone/>
            </a:pPr>
            <a:endParaRPr lang="en-GB" sz="2400" dirty="0">
              <a:solidFill>
                <a:schemeClr val="accent2">
                  <a:lumMod val="75000"/>
                </a:schemeClr>
              </a:solidFill>
            </a:endParaRPr>
          </a:p>
          <a:p>
            <a:pPr lvl="1"/>
            <a:r>
              <a:rPr lang="en-GB" sz="2000" dirty="0"/>
              <a:t>Separate agreement or a variation of the terms of the contract?</a:t>
            </a:r>
          </a:p>
          <a:p>
            <a:pPr lvl="1"/>
            <a:r>
              <a:rPr lang="en-GB" sz="2000" dirty="0"/>
              <a:t>Is it a construction contract in accordance with the HGCRA?</a:t>
            </a:r>
          </a:p>
          <a:p>
            <a:pPr marL="457200" lvl="1" indent="0">
              <a:buNone/>
            </a:pPr>
            <a:endParaRPr lang="en-GB" sz="2000" dirty="0"/>
          </a:p>
          <a:p>
            <a:pPr marL="457200" lvl="1" indent="0">
              <a:buNone/>
            </a:pPr>
            <a:r>
              <a:rPr lang="en-GB" sz="2000" u="sng" dirty="0"/>
              <a:t>J Murphy &amp; Sons v W Mayer &amp; Sons</a:t>
            </a:r>
          </a:p>
          <a:p>
            <a:pPr lvl="1"/>
            <a:r>
              <a:rPr lang="en-GB" sz="2000" dirty="0"/>
              <a:t>The adjudication clauses in the sub-subcontract were considered broad enough to cover a dispute arising under the settlement agreement</a:t>
            </a:r>
          </a:p>
          <a:p>
            <a:pPr lvl="1"/>
            <a:r>
              <a:rPr lang="en-GB" sz="2000" dirty="0"/>
              <a:t>The judge did however state that he would be sympathetic to an application for permission to appeal on the basis it would be helpful for an appellate decision on this important area.</a:t>
            </a:r>
          </a:p>
          <a:p>
            <a:pPr lvl="1"/>
            <a:endParaRPr lang="en-GB" sz="2000" dirty="0">
              <a:solidFill>
                <a:schemeClr val="accent2">
                  <a:lumMod val="75000"/>
                </a:schemeClr>
              </a:solidFill>
            </a:endParaRPr>
          </a:p>
          <a:p>
            <a:pPr lvl="1"/>
            <a:endParaRPr lang="en-GB" sz="2000" dirty="0">
              <a:solidFill>
                <a:schemeClr val="accent2">
                  <a:lumMod val="75000"/>
                </a:schemeClr>
              </a:solidFill>
            </a:endParaRPr>
          </a:p>
          <a:p>
            <a:pPr marL="914400" lvl="2" indent="0">
              <a:buNone/>
            </a:pPr>
            <a:endParaRPr lang="en-GB" sz="1600" dirty="0">
              <a:solidFill>
                <a:schemeClr val="accent2">
                  <a:lumMod val="75000"/>
                </a:schemeClr>
              </a:solidFill>
            </a:endParaRPr>
          </a:p>
          <a:p>
            <a:pPr marL="914400" lvl="2" indent="0">
              <a:buNone/>
            </a:pPr>
            <a:endParaRPr lang="en-GB" sz="1600" dirty="0">
              <a:solidFill>
                <a:schemeClr val="accent2">
                  <a:lumMod val="75000"/>
                </a:schemeClr>
              </a:solidFill>
            </a:endParaRPr>
          </a:p>
          <a:p>
            <a:pPr marL="2286000" lvl="5" indent="0">
              <a:buNone/>
            </a:pPr>
            <a:endParaRPr lang="en-GB" sz="1200" dirty="0">
              <a:solidFill>
                <a:schemeClr val="accent2">
                  <a:lumMod val="75000"/>
                </a:schemeClr>
              </a:solidFill>
            </a:endParaRPr>
          </a:p>
          <a:p>
            <a:pPr lvl="1"/>
            <a:endParaRPr lang="en-GB" sz="2000" dirty="0">
              <a:solidFill>
                <a:schemeClr val="accent2">
                  <a:lumMod val="75000"/>
                </a:schemeClr>
              </a:solidFill>
            </a:endParaRPr>
          </a:p>
        </p:txBody>
      </p:sp>
    </p:spTree>
    <p:extLst>
      <p:ext uri="{BB962C8B-B14F-4D97-AF65-F5344CB8AC3E}">
        <p14:creationId xmlns:p14="http://schemas.microsoft.com/office/powerpoint/2010/main" val="2482764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If contemplating an adjudication the following points should be considered:</a:t>
            </a:r>
          </a:p>
          <a:p>
            <a:pPr marL="0" indent="0">
              <a:buNone/>
            </a:pPr>
            <a:endParaRPr lang="en-GB" sz="2400" dirty="0">
              <a:solidFill>
                <a:schemeClr val="accent2">
                  <a:lumMod val="75000"/>
                </a:schemeClr>
              </a:solidFill>
            </a:endParaRPr>
          </a:p>
          <a:p>
            <a:pPr lvl="1"/>
            <a:r>
              <a:rPr lang="en-GB" sz="2000" dirty="0"/>
              <a:t>Ensure that it is a construction contract within the meaning of the HGCRA and not excluded by those activities stated in s105 (2) which mainly concern mining, oil, gas and steelwork to provide access on power stations, water treatment and bulk storage of chemicals, oil, gas etc.</a:t>
            </a:r>
          </a:p>
          <a:p>
            <a:pPr lvl="1"/>
            <a:r>
              <a:rPr lang="en-GB" sz="2000" dirty="0"/>
              <a:t>Residential occupiers , unless their contract expressly provides for adjudication</a:t>
            </a:r>
          </a:p>
        </p:txBody>
      </p:sp>
    </p:spTree>
    <p:extLst>
      <p:ext uri="{BB962C8B-B14F-4D97-AF65-F5344CB8AC3E}">
        <p14:creationId xmlns:p14="http://schemas.microsoft.com/office/powerpoint/2010/main" val="1340412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lstStyle/>
          <a:p>
            <a:endParaRPr lang="en-GB" dirty="0">
              <a:solidFill>
                <a:schemeClr val="accent2">
                  <a:lumMod val="75000"/>
                </a:schemeClr>
              </a:solidFill>
            </a:endParaRPr>
          </a:p>
          <a:p>
            <a:r>
              <a:rPr lang="en-GB" dirty="0">
                <a:solidFill>
                  <a:schemeClr val="accent2">
                    <a:lumMod val="75000"/>
                  </a:schemeClr>
                </a:solidFill>
              </a:rPr>
              <a:t>How to avoid some of the traps that could result in you being party to an adjudication</a:t>
            </a:r>
          </a:p>
          <a:p>
            <a:pPr marL="0" indent="0">
              <a:buNone/>
            </a:pPr>
            <a:endParaRPr lang="en-GB" dirty="0">
              <a:solidFill>
                <a:schemeClr val="accent2">
                  <a:lumMod val="75000"/>
                </a:schemeClr>
              </a:solidFill>
            </a:endParaRPr>
          </a:p>
          <a:p>
            <a:r>
              <a:rPr lang="en-GB" dirty="0">
                <a:solidFill>
                  <a:schemeClr val="accent2">
                    <a:lumMod val="75000"/>
                  </a:schemeClr>
                </a:solidFill>
              </a:rPr>
              <a:t>If you are considering launching an adjudication, or having to defend one, here are some of the pitfalls to avoid</a:t>
            </a:r>
          </a:p>
        </p:txBody>
      </p:sp>
    </p:spTree>
    <p:extLst>
      <p:ext uri="{BB962C8B-B14F-4D97-AF65-F5344CB8AC3E}">
        <p14:creationId xmlns:p14="http://schemas.microsoft.com/office/powerpoint/2010/main" val="1763110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Further points to be considered</a:t>
            </a:r>
          </a:p>
          <a:p>
            <a:pPr marL="0" indent="0">
              <a:buNone/>
            </a:pPr>
            <a:endParaRPr lang="en-GB" sz="2400" dirty="0">
              <a:solidFill>
                <a:schemeClr val="accent2">
                  <a:lumMod val="75000"/>
                </a:schemeClr>
              </a:solidFill>
            </a:endParaRPr>
          </a:p>
          <a:p>
            <a:pPr lvl="1"/>
            <a:r>
              <a:rPr lang="en-GB" sz="2000" dirty="0"/>
              <a:t>Disputes under more than one contract</a:t>
            </a:r>
          </a:p>
          <a:p>
            <a:pPr lvl="2"/>
            <a:r>
              <a:rPr lang="en-GB" sz="1600" dirty="0"/>
              <a:t>It may be that part of the dispute does not arise under the contract</a:t>
            </a:r>
          </a:p>
          <a:p>
            <a:pPr lvl="2"/>
            <a:r>
              <a:rPr lang="en-GB" sz="1600" dirty="0"/>
              <a:t>If there are 2 disputes, they cannot be referred to the same adjudication without permission of the responding party</a:t>
            </a:r>
          </a:p>
          <a:p>
            <a:pPr lvl="1"/>
            <a:endParaRPr lang="en-GB" sz="2000" dirty="0"/>
          </a:p>
          <a:p>
            <a:pPr lvl="1"/>
            <a:r>
              <a:rPr lang="en-GB" sz="2000" dirty="0"/>
              <a:t>Ensure that the correct nominating body is used</a:t>
            </a:r>
          </a:p>
          <a:p>
            <a:pPr marL="457200" lvl="1" indent="0">
              <a:buNone/>
            </a:pPr>
            <a:endParaRPr lang="en-GB" sz="2000" dirty="0"/>
          </a:p>
          <a:p>
            <a:pPr lvl="1"/>
            <a:r>
              <a:rPr lang="en-GB" sz="2000" dirty="0"/>
              <a:t>An adjudicator has to be appointed within 5 days and it is the referring party’s responsibility to ensure that he is appointed in time</a:t>
            </a:r>
          </a:p>
          <a:p>
            <a:pPr lvl="1"/>
            <a:endParaRPr lang="en-GB" sz="2000" dirty="0">
              <a:solidFill>
                <a:schemeClr val="accent2">
                  <a:lumMod val="75000"/>
                </a:schemeClr>
              </a:solidFill>
            </a:endParaRPr>
          </a:p>
          <a:p>
            <a:pPr marL="914400" lvl="2" indent="0">
              <a:buNone/>
            </a:pPr>
            <a:endParaRPr lang="en-GB" sz="1600" dirty="0">
              <a:solidFill>
                <a:schemeClr val="accent2">
                  <a:lumMod val="75000"/>
                </a:schemeClr>
              </a:solidFill>
            </a:endParaRPr>
          </a:p>
        </p:txBody>
      </p:sp>
    </p:spTree>
    <p:extLst>
      <p:ext uri="{BB962C8B-B14F-4D97-AF65-F5344CB8AC3E}">
        <p14:creationId xmlns:p14="http://schemas.microsoft.com/office/powerpoint/2010/main" val="4129073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Further points to be considered</a:t>
            </a:r>
          </a:p>
          <a:p>
            <a:pPr marL="0" indent="0">
              <a:buNone/>
            </a:pPr>
            <a:endParaRPr lang="en-GB" sz="2400" dirty="0">
              <a:solidFill>
                <a:schemeClr val="accent2">
                  <a:lumMod val="75000"/>
                </a:schemeClr>
              </a:solidFill>
            </a:endParaRPr>
          </a:p>
          <a:p>
            <a:pPr lvl="1"/>
            <a:r>
              <a:rPr lang="en-GB" sz="2000" dirty="0"/>
              <a:t>The referral notice must be served in writing  to the adjudicator and the responding party, copy of the relevant parts of the contract and other documents relied upon </a:t>
            </a:r>
          </a:p>
          <a:p>
            <a:pPr marL="457200" lvl="1" indent="0">
              <a:buNone/>
            </a:pPr>
            <a:endParaRPr lang="en-GB" sz="2000" dirty="0"/>
          </a:p>
          <a:p>
            <a:pPr lvl="1"/>
            <a:r>
              <a:rPr lang="en-GB" sz="2000" dirty="0"/>
              <a:t>An adjudicator may, with the consent of both parties adjudicate more than one dispute under the same contract   </a:t>
            </a:r>
          </a:p>
          <a:p>
            <a:pPr lvl="1"/>
            <a:endParaRPr lang="en-GB" sz="2400" dirty="0">
              <a:solidFill>
                <a:schemeClr val="accent2">
                  <a:lumMod val="75000"/>
                </a:schemeClr>
              </a:solidFill>
            </a:endParaRPr>
          </a:p>
          <a:p>
            <a:pPr lvl="1"/>
            <a:r>
              <a:rPr lang="en-GB" sz="2000" dirty="0"/>
              <a:t>The adjudicator may, with the parties consent, adjudicate at the same time, related disputes under different contracts                </a:t>
            </a:r>
          </a:p>
          <a:p>
            <a:pPr marL="457200" lvl="1" indent="0">
              <a:buNone/>
            </a:pPr>
            <a:endParaRPr lang="en-GB" sz="2000" dirty="0"/>
          </a:p>
        </p:txBody>
      </p:sp>
    </p:spTree>
    <p:extLst>
      <p:ext uri="{BB962C8B-B14F-4D97-AF65-F5344CB8AC3E}">
        <p14:creationId xmlns:p14="http://schemas.microsoft.com/office/powerpoint/2010/main" val="2477620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Jurisdiction </a:t>
            </a:r>
          </a:p>
          <a:p>
            <a:pPr marL="0" indent="0">
              <a:buNone/>
            </a:pPr>
            <a:endParaRPr lang="en-GB" sz="2400" dirty="0">
              <a:solidFill>
                <a:schemeClr val="accent2">
                  <a:lumMod val="75000"/>
                </a:schemeClr>
              </a:solidFill>
            </a:endParaRPr>
          </a:p>
          <a:p>
            <a:pPr marL="457200" lvl="1" indent="0">
              <a:buNone/>
            </a:pPr>
            <a:r>
              <a:rPr lang="en-GB" sz="2000" dirty="0"/>
              <a:t>The adjudicator’s jurisdiction to decide the dispute referred to him is often challenged by the responding party to prevent subsequent enforcement. If you are going to participate in an adjudication you must reserve your rights regarding any jurisdictional challenge, and repeat it at each subsequent submission. Potential reasons for a challenge:</a:t>
            </a:r>
          </a:p>
          <a:p>
            <a:pPr lvl="1"/>
            <a:r>
              <a:rPr lang="en-GB" sz="2000" dirty="0"/>
              <a:t>Not a “construction contract” as defined in the HGCRA</a:t>
            </a:r>
          </a:p>
          <a:p>
            <a:pPr lvl="1"/>
            <a:r>
              <a:rPr lang="en-GB" sz="2000" dirty="0"/>
              <a:t>Not a party</a:t>
            </a:r>
          </a:p>
          <a:p>
            <a:pPr lvl="1"/>
            <a:r>
              <a:rPr lang="en-GB" sz="2000" dirty="0"/>
              <a:t>Dispute has not crystallised</a:t>
            </a:r>
          </a:p>
          <a:p>
            <a:pPr lvl="1"/>
            <a:r>
              <a:rPr lang="en-GB" sz="2000" dirty="0"/>
              <a:t>More than one dispute referred</a:t>
            </a:r>
          </a:p>
          <a:p>
            <a:pPr lvl="1"/>
            <a:r>
              <a:rPr lang="en-GB" sz="2000" dirty="0"/>
              <a:t>Dispute does not arise under the contract                                                                                                                                                                                                                                                                                                                                                                                                                                                                                                                                                                                                                                                                                                                                                                                                                                                </a:t>
            </a:r>
          </a:p>
          <a:p>
            <a:endParaRPr lang="en-GB" sz="2400" dirty="0">
              <a:solidFill>
                <a:schemeClr val="accent2">
                  <a:lumMod val="75000"/>
                </a:schemeClr>
              </a:solidFill>
            </a:endParaRPr>
          </a:p>
          <a:p>
            <a:pPr marL="0" indent="0">
              <a:buNone/>
            </a:pPr>
            <a:endParaRPr lang="en-GB" sz="2400" dirty="0">
              <a:solidFill>
                <a:schemeClr val="accent2">
                  <a:lumMod val="75000"/>
                </a:schemeClr>
              </a:solidFill>
            </a:endParaRPr>
          </a:p>
          <a:p>
            <a:pPr marL="457200" lvl="1" indent="0">
              <a:buNone/>
            </a:pPr>
            <a:endParaRPr lang="en-GB" sz="2000" dirty="0">
              <a:solidFill>
                <a:schemeClr val="accent2">
                  <a:lumMod val="75000"/>
                </a:schemeClr>
              </a:solidFill>
            </a:endParaRPr>
          </a:p>
          <a:p>
            <a:pPr lvl="1"/>
            <a:endParaRPr lang="en-GB" sz="2000" dirty="0">
              <a:solidFill>
                <a:schemeClr val="accent2">
                  <a:lumMod val="75000"/>
                </a:schemeClr>
              </a:solidFill>
            </a:endParaRPr>
          </a:p>
        </p:txBody>
      </p:sp>
    </p:spTree>
    <p:extLst>
      <p:ext uri="{BB962C8B-B14F-4D97-AF65-F5344CB8AC3E}">
        <p14:creationId xmlns:p14="http://schemas.microsoft.com/office/powerpoint/2010/main" val="915350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pPr lvl="1"/>
            <a:r>
              <a:rPr lang="en-GB" sz="2000" dirty="0"/>
              <a:t>Dispute is under multiple contracts or a side agreement</a:t>
            </a:r>
          </a:p>
          <a:p>
            <a:pPr marL="457200" lvl="1" indent="0">
              <a:buNone/>
            </a:pPr>
            <a:endParaRPr lang="en-GB" sz="2000" dirty="0"/>
          </a:p>
          <a:p>
            <a:pPr lvl="1"/>
            <a:r>
              <a:rPr lang="en-GB" sz="2000" dirty="0"/>
              <a:t>Dispute decided in a previous adjudication</a:t>
            </a:r>
          </a:p>
          <a:p>
            <a:pPr marL="457200" lvl="1" indent="0">
              <a:buNone/>
            </a:pPr>
            <a:endParaRPr lang="en-GB" sz="2000" dirty="0"/>
          </a:p>
          <a:p>
            <a:pPr lvl="1"/>
            <a:r>
              <a:rPr lang="en-GB" sz="2000" dirty="0"/>
              <a:t>Errors in the appointment of the adjudicator</a:t>
            </a:r>
          </a:p>
          <a:p>
            <a:pPr marL="457200" lvl="1" indent="0">
              <a:buNone/>
            </a:pPr>
            <a:endParaRPr lang="en-GB" sz="2000" dirty="0"/>
          </a:p>
          <a:p>
            <a:pPr lvl="1"/>
            <a:r>
              <a:rPr lang="en-GB" sz="2000" dirty="0"/>
              <a:t>Late service of referral</a:t>
            </a:r>
          </a:p>
          <a:p>
            <a:pPr marL="457200" lvl="1" indent="0">
              <a:buNone/>
            </a:pPr>
            <a:endParaRPr lang="en-GB" sz="2000" dirty="0"/>
          </a:p>
          <a:p>
            <a:pPr lvl="1"/>
            <a:r>
              <a:rPr lang="en-GB" sz="2000" dirty="0"/>
              <a:t>Late decision</a:t>
            </a:r>
          </a:p>
          <a:p>
            <a:pPr marL="457200" lvl="1" indent="0">
              <a:buNone/>
            </a:pPr>
            <a:endParaRPr lang="en-GB" sz="2000" dirty="0"/>
          </a:p>
          <a:p>
            <a:pPr lvl="1"/>
            <a:r>
              <a:rPr lang="en-GB" sz="2000" dirty="0"/>
              <a:t>Answering the wrong question</a:t>
            </a:r>
          </a:p>
          <a:p>
            <a:pPr lvl="1"/>
            <a:endParaRPr lang="en-GB" sz="2000" dirty="0"/>
          </a:p>
          <a:p>
            <a:pPr lvl="1"/>
            <a:endParaRPr lang="en-GB" sz="2000" dirty="0"/>
          </a:p>
          <a:p>
            <a:pPr marL="457200" lvl="1" indent="0">
              <a:buNone/>
            </a:pPr>
            <a:endParaRPr lang="en-GB" sz="2000" dirty="0"/>
          </a:p>
        </p:txBody>
      </p:sp>
    </p:spTree>
    <p:extLst>
      <p:ext uri="{BB962C8B-B14F-4D97-AF65-F5344CB8AC3E}">
        <p14:creationId xmlns:p14="http://schemas.microsoft.com/office/powerpoint/2010/main" val="2932001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a:t>
            </a:r>
          </a:p>
        </p:txBody>
      </p:sp>
      <p:sp>
        <p:nvSpPr>
          <p:cNvPr id="3" name="Content Placeholder 2"/>
          <p:cNvSpPr>
            <a:spLocks noGrp="1"/>
          </p:cNvSpPr>
          <p:nvPr>
            <p:ph idx="1"/>
          </p:nvPr>
        </p:nvSpPr>
        <p:spPr/>
        <p:txBody>
          <a:bodyPr>
            <a:normAutofit fontScale="92500" lnSpcReduction="20000"/>
          </a:bodyPr>
          <a:lstStyle/>
          <a:p>
            <a:pPr>
              <a:buNone/>
            </a:pPr>
            <a:endParaRPr lang="en-GB" sz="3500" dirty="0"/>
          </a:p>
          <a:p>
            <a:pPr>
              <a:buNone/>
            </a:pPr>
            <a:endParaRPr lang="en-GB" dirty="0"/>
          </a:p>
          <a:p>
            <a:pPr>
              <a:buNone/>
            </a:pPr>
            <a:r>
              <a:rPr lang="en-GB" sz="1800" dirty="0">
                <a:solidFill>
                  <a:schemeClr val="accent2">
                    <a:lumMod val="75000"/>
                  </a:schemeClr>
                </a:solidFill>
              </a:rPr>
              <a:t>Trevor Drury </a:t>
            </a:r>
          </a:p>
          <a:p>
            <a:pPr>
              <a:buNone/>
            </a:pPr>
            <a:r>
              <a:rPr lang="en-GB" sz="1300" dirty="0"/>
              <a:t>MBA, PG Dip Bar, PG Dip Law, PG Dip Project Management, FRICS, FCIOB, MCIArb</a:t>
            </a:r>
          </a:p>
          <a:p>
            <a:pPr>
              <a:buNone/>
            </a:pPr>
            <a:r>
              <a:rPr lang="en-GB" sz="1800" dirty="0"/>
              <a:t>Managing Director</a:t>
            </a:r>
          </a:p>
          <a:p>
            <a:pPr>
              <a:buNone/>
            </a:pPr>
            <a:r>
              <a:rPr lang="en-GB" sz="1800" dirty="0">
                <a:solidFill>
                  <a:schemeClr val="accent2">
                    <a:lumMod val="75000"/>
                  </a:schemeClr>
                </a:solidFill>
              </a:rPr>
              <a:t>Morecraft Drury</a:t>
            </a:r>
          </a:p>
          <a:p>
            <a:pPr>
              <a:buNone/>
            </a:pPr>
            <a:endParaRPr lang="en-GB" sz="1800" dirty="0"/>
          </a:p>
          <a:p>
            <a:pPr>
              <a:buNone/>
            </a:pPr>
            <a:endParaRPr lang="en-GB" sz="1800" dirty="0"/>
          </a:p>
          <a:p>
            <a:pPr>
              <a:buNone/>
            </a:pPr>
            <a:r>
              <a:rPr lang="en-GB" sz="1800" dirty="0"/>
              <a:t>trevor.drury@morecraft-drury.com</a:t>
            </a:r>
          </a:p>
          <a:p>
            <a:pPr>
              <a:buNone/>
            </a:pPr>
            <a:endParaRPr lang="en-GB" sz="1800" dirty="0"/>
          </a:p>
          <a:p>
            <a:pPr>
              <a:buNone/>
            </a:pPr>
            <a:r>
              <a:rPr lang="en-GB" sz="1800" dirty="0"/>
              <a:t>Castlemead, Lower Castle Street, Bristol BS1 3AG</a:t>
            </a:r>
          </a:p>
          <a:p>
            <a:pPr>
              <a:buNone/>
            </a:pPr>
            <a:r>
              <a:rPr lang="en-GB" sz="1800" dirty="0"/>
              <a:t>0117 313 1515</a:t>
            </a:r>
          </a:p>
          <a:p>
            <a:pPr>
              <a:buNone/>
            </a:pPr>
            <a:endParaRPr lang="en-GB" sz="1800" dirty="0"/>
          </a:p>
          <a:p>
            <a:pPr>
              <a:buNone/>
            </a:pPr>
            <a:r>
              <a:rPr lang="en-GB" sz="1800" dirty="0"/>
              <a:t>Central Court, 25 Southampton Buildings, London WC2A 1AL</a:t>
            </a:r>
          </a:p>
          <a:p>
            <a:pPr>
              <a:buNone/>
            </a:pPr>
            <a:r>
              <a:rPr lang="en-GB" sz="1800" dirty="0"/>
              <a:t>020 7769 6781</a:t>
            </a:r>
          </a:p>
          <a:p>
            <a:pPr>
              <a:buNone/>
            </a:pPr>
            <a:endParaRPr lang="en-GB"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a:t>
            </a:r>
            <a:r>
              <a:rPr lang="en-GB" sz="2800" dirty="0">
                <a:solidFill>
                  <a:prstClr val="black"/>
                </a:solidFill>
              </a:rPr>
              <a:t>THE CONSTRUCTION ACT and ADJUDICATION </a:t>
            </a:r>
            <a:br>
              <a:rPr lang="en-GB" sz="2800" dirty="0">
                <a:solidFill>
                  <a:prstClr val="black"/>
                </a:solidFill>
              </a:rPr>
            </a:br>
            <a:r>
              <a:rPr lang="en-GB" sz="2800" dirty="0">
                <a:solidFill>
                  <a:prstClr val="black"/>
                </a:solidFill>
              </a:rPr>
              <a:t> AVOIDING THE PITFALLS</a:t>
            </a:r>
            <a:endParaRPr lang="en-GB" sz="2800" dirty="0"/>
          </a:p>
        </p:txBody>
      </p:sp>
      <p:sp>
        <p:nvSpPr>
          <p:cNvPr id="3" name="Content Placeholder 2"/>
          <p:cNvSpPr>
            <a:spLocks noGrp="1"/>
          </p:cNvSpPr>
          <p:nvPr>
            <p:ph idx="1"/>
          </p:nvPr>
        </p:nvSpPr>
        <p:spPr>
          <a:xfrm>
            <a:off x="518864" y="1628800"/>
            <a:ext cx="8229600" cy="4536504"/>
          </a:xfrm>
        </p:spPr>
        <p:txBody>
          <a:bodyPr>
            <a:normAutofit/>
          </a:bodyPr>
          <a:lstStyle/>
          <a:p>
            <a:r>
              <a:rPr lang="en-GB" sz="2400" dirty="0">
                <a:solidFill>
                  <a:schemeClr val="accent2">
                    <a:lumMod val="75000"/>
                  </a:schemeClr>
                </a:solidFill>
              </a:rPr>
              <a:t>Payment</a:t>
            </a:r>
          </a:p>
          <a:p>
            <a:pPr marL="0" indent="0">
              <a:buNone/>
            </a:pPr>
            <a:endParaRPr lang="en-GB" sz="2000" dirty="0"/>
          </a:p>
          <a:p>
            <a:pPr marL="0" indent="0">
              <a:buNone/>
            </a:pPr>
            <a:r>
              <a:rPr lang="en-GB" sz="2000" dirty="0"/>
              <a:t>Since the introduction of the Housing, Grants, Construction &amp; Regeneration Act 1996 it has been a requirement for notices to be given by the payer of the amount due to the payee within 5 days of the payment due date.</a:t>
            </a:r>
          </a:p>
          <a:p>
            <a:pPr marL="0" indent="0">
              <a:buNone/>
            </a:pPr>
            <a:endParaRPr lang="en-GB" sz="2000" dirty="0"/>
          </a:p>
          <a:p>
            <a:pPr marL="0" indent="0">
              <a:buNone/>
            </a:pPr>
            <a:r>
              <a:rPr lang="en-GB" sz="2000" dirty="0"/>
              <a:t>The changes brought about by the Local Democracy, Economic Development and Construction Act 2009 which came into effect in England and Wales in October 2011 has created some challenges!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a:bodyPr>
          <a:lstStyle/>
          <a:p>
            <a:r>
              <a:rPr lang="en-GB" sz="2400" dirty="0">
                <a:solidFill>
                  <a:schemeClr val="accent2">
                    <a:lumMod val="75000"/>
                  </a:schemeClr>
                </a:solidFill>
              </a:rPr>
              <a:t>Payments</a:t>
            </a:r>
          </a:p>
          <a:p>
            <a:endParaRPr lang="en-GB" sz="2400" dirty="0"/>
          </a:p>
          <a:p>
            <a:pPr lvl="1"/>
            <a:r>
              <a:rPr lang="en-GB" sz="2400" dirty="0"/>
              <a:t>s109 Entitlement to instalments or stage payments</a:t>
            </a:r>
          </a:p>
          <a:p>
            <a:pPr marL="457200" lvl="1" indent="0">
              <a:buNone/>
            </a:pPr>
            <a:endParaRPr lang="en-GB" sz="2400" dirty="0"/>
          </a:p>
          <a:p>
            <a:pPr lvl="1"/>
            <a:r>
              <a:rPr lang="en-GB" sz="2400" dirty="0"/>
              <a:t>Parties are free to agree the amounts of payments and the intervals or circumstances in which they become  due</a:t>
            </a:r>
          </a:p>
          <a:p>
            <a:pPr marL="457200" lvl="1" indent="0">
              <a:buNone/>
            </a:pPr>
            <a:endParaRPr lang="en-GB" sz="2400" dirty="0"/>
          </a:p>
          <a:p>
            <a:pPr lvl="1"/>
            <a:r>
              <a:rPr lang="en-GB" sz="2400" dirty="0"/>
              <a:t>In the absence of such agreement the relevant provisions of the Scheme for Construction Contracts applies</a:t>
            </a:r>
          </a:p>
          <a:p>
            <a:pPr lvl="1"/>
            <a:endParaRPr lang="en-GB" sz="2000" dirty="0"/>
          </a:p>
        </p:txBody>
      </p:sp>
    </p:spTree>
    <p:extLst>
      <p:ext uri="{BB962C8B-B14F-4D97-AF65-F5344CB8AC3E}">
        <p14:creationId xmlns:p14="http://schemas.microsoft.com/office/powerpoint/2010/main" val="277096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lstStyle/>
          <a:p>
            <a:r>
              <a:rPr lang="en-GB" sz="2400" dirty="0">
                <a:solidFill>
                  <a:schemeClr val="accent2">
                    <a:lumMod val="75000"/>
                  </a:schemeClr>
                </a:solidFill>
              </a:rPr>
              <a:t>Payments</a:t>
            </a:r>
          </a:p>
          <a:p>
            <a:pPr lvl="1"/>
            <a:r>
              <a:rPr lang="en-GB" sz="2400" dirty="0"/>
              <a:t>s110 states that every construction contract shall provide an adequate mechanism for determining what payments become due and when</a:t>
            </a:r>
          </a:p>
          <a:p>
            <a:pPr marL="457200" lvl="1" indent="0">
              <a:buNone/>
            </a:pPr>
            <a:endParaRPr lang="en-GB" sz="2400" dirty="0"/>
          </a:p>
          <a:p>
            <a:pPr lvl="1"/>
            <a:r>
              <a:rPr lang="en-GB" sz="2400" dirty="0"/>
              <a:t>Must provide for a final date for payment </a:t>
            </a:r>
          </a:p>
          <a:p>
            <a:pPr marL="457200" lvl="1" indent="0">
              <a:buNone/>
            </a:pPr>
            <a:endParaRPr lang="en-GB" sz="2400" dirty="0"/>
          </a:p>
          <a:p>
            <a:pPr lvl="1"/>
            <a:r>
              <a:rPr lang="en-GB" sz="2400" dirty="0"/>
              <a:t>s110A requires the payer or specified person to give a notice to the payee not later than 5 days after the payment due date ( contract can also require the payee to give a notice)</a:t>
            </a:r>
          </a:p>
          <a:p>
            <a:pPr marL="457200" lvl="1" indent="0">
              <a:buNone/>
            </a:pPr>
            <a:endParaRPr lang="en-GB" sz="2400" dirty="0"/>
          </a:p>
        </p:txBody>
      </p:sp>
    </p:spTree>
    <p:extLst>
      <p:ext uri="{BB962C8B-B14F-4D97-AF65-F5344CB8AC3E}">
        <p14:creationId xmlns:p14="http://schemas.microsoft.com/office/powerpoint/2010/main" val="1650894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lnSpcReduction="10000"/>
          </a:bodyPr>
          <a:lstStyle/>
          <a:p>
            <a:r>
              <a:rPr lang="en-GB" sz="2400" dirty="0">
                <a:solidFill>
                  <a:schemeClr val="accent2">
                    <a:lumMod val="75000"/>
                  </a:schemeClr>
                </a:solidFill>
              </a:rPr>
              <a:t>Notices</a:t>
            </a:r>
            <a:endParaRPr lang="en-GB" sz="2400" dirty="0"/>
          </a:p>
          <a:p>
            <a:pPr lvl="1"/>
            <a:r>
              <a:rPr lang="en-GB" sz="2400" dirty="0"/>
              <a:t>A compliant payment notice must specify the sum due or to have been due at the payment due date and the basis on which it has been calculated</a:t>
            </a:r>
          </a:p>
          <a:p>
            <a:pPr lvl="1"/>
            <a:r>
              <a:rPr lang="en-GB" sz="2400" dirty="0"/>
              <a:t>A payment notice must be given even if the payment is assessed to be zero</a:t>
            </a:r>
          </a:p>
          <a:p>
            <a:pPr lvl="1"/>
            <a:r>
              <a:rPr lang="en-GB" sz="2400" dirty="0"/>
              <a:t>If the payer fails to issue a payment notice within 5 days of the due date, the payee may issue a notice under s110B</a:t>
            </a:r>
          </a:p>
          <a:p>
            <a:pPr lvl="1"/>
            <a:r>
              <a:rPr lang="en-GB" sz="2400" dirty="0"/>
              <a:t>If an application for payment has already been issued as required by the contract, before the payer’s notice or payment certificate has been issued, there is no need to issue another notice</a:t>
            </a:r>
            <a:r>
              <a:rPr lang="en-GB" sz="2000" dirty="0"/>
              <a:t>.</a:t>
            </a:r>
          </a:p>
        </p:txBody>
      </p:sp>
    </p:spTree>
    <p:extLst>
      <p:ext uri="{BB962C8B-B14F-4D97-AF65-F5344CB8AC3E}">
        <p14:creationId xmlns:p14="http://schemas.microsoft.com/office/powerpoint/2010/main" val="117494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a:xfrm>
            <a:off x="456982" y="1628800"/>
            <a:ext cx="8229600" cy="4525963"/>
          </a:xfrm>
        </p:spPr>
        <p:txBody>
          <a:bodyPr>
            <a:normAutofit fontScale="77500" lnSpcReduction="20000"/>
          </a:bodyPr>
          <a:lstStyle/>
          <a:p>
            <a:r>
              <a:rPr lang="en-GB" sz="3100" dirty="0">
                <a:solidFill>
                  <a:schemeClr val="accent2">
                    <a:lumMod val="75000"/>
                  </a:schemeClr>
                </a:solidFill>
              </a:rPr>
              <a:t>Payment</a:t>
            </a:r>
          </a:p>
          <a:p>
            <a:pPr marL="0" indent="0">
              <a:buNone/>
            </a:pPr>
            <a:endParaRPr lang="en-GB" sz="2800" dirty="0">
              <a:solidFill>
                <a:schemeClr val="accent2">
                  <a:lumMod val="75000"/>
                </a:schemeClr>
              </a:solidFill>
            </a:endParaRPr>
          </a:p>
          <a:p>
            <a:pPr lvl="1"/>
            <a:r>
              <a:rPr lang="en-GB" sz="2400" dirty="0"/>
              <a:t>JCT, NEC and other standard forms of contract and their related subcontracts set out the payment terms and what notices are required to comply with the HGCRA </a:t>
            </a:r>
          </a:p>
          <a:p>
            <a:pPr marL="457200" lvl="1" indent="0">
              <a:buNone/>
            </a:pPr>
            <a:endParaRPr lang="en-GB" sz="2400" dirty="0"/>
          </a:p>
          <a:p>
            <a:pPr lvl="1"/>
            <a:r>
              <a:rPr lang="en-GB" sz="2400" dirty="0"/>
              <a:t>Failure to comply with those requirements exposes the defaulting party to the risk of adjudication proceedings</a:t>
            </a:r>
          </a:p>
          <a:p>
            <a:pPr marL="457200" lvl="1" indent="0">
              <a:buNone/>
            </a:pPr>
            <a:endParaRPr lang="en-GB" sz="2400" dirty="0"/>
          </a:p>
          <a:p>
            <a:pPr lvl="1"/>
            <a:r>
              <a:rPr lang="en-GB" sz="2400" dirty="0"/>
              <a:t>It is obviously preferable that the contract is agreed before work commences so that there is no dispute concerning the payment terms</a:t>
            </a:r>
          </a:p>
          <a:p>
            <a:pPr marL="457200" lvl="1" indent="0">
              <a:buNone/>
            </a:pPr>
            <a:endParaRPr lang="en-GB" sz="2400" dirty="0"/>
          </a:p>
          <a:p>
            <a:pPr lvl="1"/>
            <a:r>
              <a:rPr lang="en-GB" sz="2400" dirty="0"/>
              <a:t>Where a contract has not been agreed and the payment terms have not been agreed, and the parties have not complied with the requirements of the HGCRA, the Scheme for Construction Contracts will be implied into the contract</a:t>
            </a:r>
          </a:p>
        </p:txBody>
      </p:sp>
    </p:spTree>
    <p:extLst>
      <p:ext uri="{BB962C8B-B14F-4D97-AF65-F5344CB8AC3E}">
        <p14:creationId xmlns:p14="http://schemas.microsoft.com/office/powerpoint/2010/main" val="2921071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fontScale="92500" lnSpcReduction="20000"/>
          </a:bodyPr>
          <a:lstStyle/>
          <a:p>
            <a:r>
              <a:rPr lang="en-GB" sz="2600" dirty="0">
                <a:solidFill>
                  <a:schemeClr val="accent2">
                    <a:lumMod val="75000"/>
                  </a:schemeClr>
                </a:solidFill>
              </a:rPr>
              <a:t>Payless notices </a:t>
            </a:r>
          </a:p>
          <a:p>
            <a:pPr marL="0" indent="0">
              <a:buNone/>
            </a:pPr>
            <a:endParaRPr lang="en-GB" sz="2400" dirty="0">
              <a:solidFill>
                <a:schemeClr val="accent2">
                  <a:lumMod val="75000"/>
                </a:schemeClr>
              </a:solidFill>
            </a:endParaRPr>
          </a:p>
          <a:p>
            <a:pPr lvl="1"/>
            <a:r>
              <a:rPr lang="en-GB" sz="2400" dirty="0"/>
              <a:t>s111 (3) payer’s notice of intention to pay less than the notified sum</a:t>
            </a:r>
          </a:p>
          <a:p>
            <a:pPr marL="457200" lvl="1" indent="0">
              <a:buNone/>
            </a:pPr>
            <a:endParaRPr lang="en-GB" sz="2400" dirty="0"/>
          </a:p>
          <a:p>
            <a:pPr lvl="1"/>
            <a:r>
              <a:rPr lang="en-GB" sz="2400" dirty="0"/>
              <a:t>Must specify the sum that the payer considers to be due on the date the notice is served</a:t>
            </a:r>
          </a:p>
          <a:p>
            <a:pPr marL="457200" lvl="1" indent="0">
              <a:buNone/>
            </a:pPr>
            <a:endParaRPr lang="en-GB" sz="2400" dirty="0"/>
          </a:p>
          <a:p>
            <a:pPr lvl="1"/>
            <a:r>
              <a:rPr lang="en-GB" sz="2400" dirty="0"/>
              <a:t>Must state the basis on which the sum is calculated</a:t>
            </a:r>
          </a:p>
          <a:p>
            <a:pPr marL="457200" lvl="1" indent="0">
              <a:buNone/>
            </a:pPr>
            <a:endParaRPr lang="en-GB" sz="2400" dirty="0"/>
          </a:p>
          <a:p>
            <a:pPr lvl="1"/>
            <a:r>
              <a:rPr lang="en-GB" sz="2400" dirty="0"/>
              <a:t>Must be given not later than the prescribed period before the final date for payment. JCT is not later than 5 days and the default position under the Scheme is 7 days </a:t>
            </a:r>
          </a:p>
          <a:p>
            <a:pPr marL="457200" lvl="1" indent="0">
              <a:buNone/>
            </a:pPr>
            <a:endParaRPr lang="en-GB" sz="2000" dirty="0">
              <a:solidFill>
                <a:schemeClr val="accent2">
                  <a:lumMod val="75000"/>
                </a:schemeClr>
              </a:solidFill>
            </a:endParaRPr>
          </a:p>
        </p:txBody>
      </p:sp>
    </p:spTree>
    <p:extLst>
      <p:ext uri="{BB962C8B-B14F-4D97-AF65-F5344CB8AC3E}">
        <p14:creationId xmlns:p14="http://schemas.microsoft.com/office/powerpoint/2010/main" val="1434340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 THE CONSTRUCTION ACT and ADJUDICATION </a:t>
            </a:r>
            <a:br>
              <a:rPr lang="en-GB" sz="2800" dirty="0"/>
            </a:br>
            <a:r>
              <a:rPr lang="en-GB" sz="2800" dirty="0"/>
              <a:t> AVOIDING THE PITFALLS</a:t>
            </a:r>
          </a:p>
        </p:txBody>
      </p:sp>
      <p:sp>
        <p:nvSpPr>
          <p:cNvPr id="3" name="Content Placeholder 2"/>
          <p:cNvSpPr>
            <a:spLocks noGrp="1"/>
          </p:cNvSpPr>
          <p:nvPr>
            <p:ph idx="1"/>
          </p:nvPr>
        </p:nvSpPr>
        <p:spPr/>
        <p:txBody>
          <a:bodyPr>
            <a:normAutofit fontScale="92500" lnSpcReduction="20000"/>
          </a:bodyPr>
          <a:lstStyle/>
          <a:p>
            <a:r>
              <a:rPr lang="en-GB" sz="2400" dirty="0">
                <a:solidFill>
                  <a:schemeClr val="accent2">
                    <a:lumMod val="75000"/>
                  </a:schemeClr>
                </a:solidFill>
              </a:rPr>
              <a:t>Failure to issue payment/payless notice – Interim Payments</a:t>
            </a:r>
          </a:p>
          <a:p>
            <a:endParaRPr lang="en-GB" sz="2400" dirty="0">
              <a:solidFill>
                <a:schemeClr val="accent2">
                  <a:lumMod val="75000"/>
                </a:schemeClr>
              </a:solidFill>
            </a:endParaRPr>
          </a:p>
          <a:p>
            <a:pPr marL="0" indent="0">
              <a:buNone/>
            </a:pPr>
            <a:r>
              <a:rPr lang="en-GB" sz="2400" dirty="0">
                <a:solidFill>
                  <a:schemeClr val="accent2">
                    <a:lumMod val="75000"/>
                  </a:schemeClr>
                </a:solidFill>
              </a:rPr>
              <a:t>	The advent of the “smash and grab” adjudication</a:t>
            </a:r>
          </a:p>
          <a:p>
            <a:pPr marL="0" indent="0">
              <a:buNone/>
            </a:pPr>
            <a:endParaRPr lang="en-GB" sz="2400" dirty="0">
              <a:solidFill>
                <a:schemeClr val="accent2">
                  <a:lumMod val="75000"/>
                </a:schemeClr>
              </a:solidFill>
            </a:endParaRPr>
          </a:p>
          <a:p>
            <a:pPr marL="457200" lvl="1" indent="0">
              <a:buNone/>
            </a:pPr>
            <a:r>
              <a:rPr lang="en-GB" sz="2400" u="sng" dirty="0"/>
              <a:t>ISG v Seevic College </a:t>
            </a:r>
          </a:p>
          <a:p>
            <a:pPr lvl="1"/>
            <a:r>
              <a:rPr lang="en-GB" sz="2400" dirty="0"/>
              <a:t> no payment notice or payless notice</a:t>
            </a:r>
          </a:p>
          <a:p>
            <a:pPr lvl="1"/>
            <a:r>
              <a:rPr lang="en-GB" sz="2400" dirty="0"/>
              <a:t>Adjudicator awarded circa £1.1m in favour of ISG, the amount claimed by ISG</a:t>
            </a:r>
          </a:p>
          <a:p>
            <a:pPr lvl="1"/>
            <a:r>
              <a:rPr lang="en-GB" sz="2400" dirty="0"/>
              <a:t>The judge awarded summary judgement for ISG</a:t>
            </a:r>
          </a:p>
          <a:p>
            <a:pPr marL="457200" lvl="1" indent="0">
              <a:buNone/>
            </a:pPr>
            <a:endParaRPr lang="en-GB" sz="2400" dirty="0"/>
          </a:p>
          <a:p>
            <a:pPr marL="457200" lvl="1" indent="0">
              <a:buNone/>
            </a:pPr>
            <a:r>
              <a:rPr lang="en-GB" sz="2400" dirty="0"/>
              <a:t>	“if the employer fails to serve any notices in time it must 	be taken to be agreeing the value stated in the application, 	right or wrong.”</a:t>
            </a:r>
            <a:endParaRPr lang="en-GB" sz="2400" dirty="0">
              <a:solidFill>
                <a:schemeClr val="accent2">
                  <a:lumMod val="75000"/>
                </a:schemeClr>
              </a:solidFill>
            </a:endParaRPr>
          </a:p>
        </p:txBody>
      </p:sp>
    </p:spTree>
    <p:extLst>
      <p:ext uri="{BB962C8B-B14F-4D97-AF65-F5344CB8AC3E}">
        <p14:creationId xmlns:p14="http://schemas.microsoft.com/office/powerpoint/2010/main" val="1429360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2EFA2B2B0B3147AB53E7DF13F03620" ma:contentTypeVersion="2" ma:contentTypeDescription="Create a new document." ma:contentTypeScope="" ma:versionID="a319f4e6226940f1fcce46a6cf53dd0f">
  <xsd:schema xmlns:xsd="http://www.w3.org/2001/XMLSchema" xmlns:xs="http://www.w3.org/2001/XMLSchema" xmlns:p="http://schemas.microsoft.com/office/2006/metadata/properties" xmlns:ns2="c54c4939-d2fe-4eea-b87b-0a4be63d1d09" targetNamespace="http://schemas.microsoft.com/office/2006/metadata/properties" ma:root="true" ma:fieldsID="01dba88bb57d192b0b7dfb7d39649865" ns2:_="">
    <xsd:import namespace="c54c4939-d2fe-4eea-b87b-0a4be63d1d09"/>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4c4939-d2fe-4eea-b87b-0a4be63d1d0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37C6744-1C67-4370-B473-F3C6587C12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4c4939-d2fe-4eea-b87b-0a4be63d1d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6BC4FA7-5004-45EF-B8DF-3B3F86589AF3}">
  <ds:schemaRefs>
    <ds:schemaRef ds:uri="http://schemas.microsoft.com/sharepoint/v3/contenttype/forms"/>
  </ds:schemaRefs>
</ds:datastoreItem>
</file>

<file path=customXml/itemProps3.xml><?xml version="1.0" encoding="utf-8"?>
<ds:datastoreItem xmlns:ds="http://schemas.openxmlformats.org/officeDocument/2006/customXml" ds:itemID="{DB34DB5A-F199-4BA1-A1BB-6EAA8BD24D37}">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c54c4939-d2fe-4eea-b87b-0a4be63d1d09"/>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3504</TotalTime>
  <Words>1822</Words>
  <Application>Microsoft Office PowerPoint</Application>
  <PresentationFormat>On-screen Show (4:3)</PresentationFormat>
  <Paragraphs>216</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                 THE CONSTRUCTION ACT AND ADJUDICATION – AVOIDING THE PITFALLS   Trevor Drury Managing Director Morecraft Drury 020 7769 6781 trevor.drury@morecraft-drury.com </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  THE CONSTRUCTION ACT and ADJUDICATION   AVOIDING THE PITFALLS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 THE RISKS!</dc:title>
  <dc:creator>Helen</dc:creator>
  <cp:lastModifiedBy>Trevor Drury</cp:lastModifiedBy>
  <cp:revision>208</cp:revision>
  <dcterms:created xsi:type="dcterms:W3CDTF">2014-04-27T13:41:41Z</dcterms:created>
  <dcterms:modified xsi:type="dcterms:W3CDTF">2016-10-28T11:54:03Z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0x010100D82EFA2B2B0B3147AB53E7DF13F03620</vt:lpwstr>
  </property>
</Properties>
</file>